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72" r:id="rId3"/>
    <p:sldId id="292" r:id="rId4"/>
    <p:sldId id="293" r:id="rId5"/>
    <p:sldId id="290" r:id="rId6"/>
    <p:sldId id="286" r:id="rId7"/>
    <p:sldId id="287" r:id="rId8"/>
    <p:sldId id="288" r:id="rId9"/>
    <p:sldId id="261" r:id="rId10"/>
    <p:sldId id="273" r:id="rId11"/>
    <p:sldId id="289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9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1730C-DC4F-0026-AB3A-D27B60D9C27E}" v="8" dt="2024-06-12T09:16:15.422"/>
    <p1510:client id="{611FA798-F822-35AB-0C05-FCD92670CCF3}" v="148" dt="2024-06-12T18:49:35.876"/>
    <p1510:client id="{8E38AD76-A8FB-C014-D727-D8F4BDAAE392}" v="151" dt="2024-06-12T10:09:20.019"/>
    <p1510:client id="{AEC93B8E-44CA-185A-8248-33A4CAABDF06}" v="48" dt="2024-06-11T21:42:54.708"/>
    <p1510:client id="{D6EB42B2-83A0-F12F-31CE-7547E80DEDEC}" v="442" dt="2024-06-13T08:57:52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8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2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74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37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59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31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70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34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3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7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95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7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0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3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0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2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6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Person Pressing Counter Bell">
            <a:extLst>
              <a:ext uri="{FF2B5EF4-FFF2-40B4-BE49-F238E27FC236}">
                <a16:creationId xmlns:a16="http://schemas.microsoft.com/office/drawing/2014/main" id="{284A35FE-6160-8A7F-641E-E4FAB7418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73" b="625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85917" y="1862650"/>
            <a:ext cx="4890334" cy="3132709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4400" dirty="0">
                <a:solidFill>
                  <a:schemeClr val="bg1"/>
                </a:solidFill>
                <a:ea typeface="+mj-lt"/>
                <a:cs typeface="+mj-lt"/>
              </a:rPr>
              <a:t>Hotel Reservation Analysis</a:t>
            </a:r>
            <a:endParaRPr lang="fr-FR" sz="4400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706870" y="5261547"/>
            <a:ext cx="3848429" cy="67863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fr-FR" sz="1300" b="1" dirty="0">
                <a:solidFill>
                  <a:schemeClr val="bg1"/>
                </a:solidFill>
                <a:ea typeface="+mn-lt"/>
                <a:cs typeface="+mn-lt"/>
              </a:rPr>
              <a:t>Presented </a:t>
            </a:r>
            <a:r>
              <a:rPr lang="fr-FR" sz="1300" b="1" dirty="0" smtClean="0">
                <a:solidFill>
                  <a:schemeClr val="bg1"/>
                </a:solidFill>
                <a:ea typeface="+mn-lt"/>
                <a:cs typeface="+mn-lt"/>
              </a:rPr>
              <a:t>By Abderrahim Haddeji</a:t>
            </a:r>
            <a:endParaRPr lang="fr-FR" sz="1300" dirty="0">
              <a:solidFill>
                <a:schemeClr val="bg1"/>
              </a:solidFill>
              <a:ea typeface="Meiryo"/>
            </a:endParaRPr>
          </a:p>
          <a:p>
            <a:pPr>
              <a:lnSpc>
                <a:spcPct val="120000"/>
              </a:lnSpc>
            </a:pPr>
            <a:r>
              <a:rPr lang="fr-FR" sz="1300" dirty="0">
                <a:solidFill>
                  <a:schemeClr val="bg1"/>
                </a:solidFill>
                <a:ea typeface="+mn-lt"/>
                <a:cs typeface="+mn-lt"/>
              </a:rPr>
              <a:t>Mentorness Batch: MIP-DA-10</a:t>
            </a:r>
            <a:endParaRPr lang="fr-FR" sz="1200" dirty="0">
              <a:solidFill>
                <a:schemeClr val="bg1"/>
              </a:solidFill>
              <a:ea typeface="Meiryo"/>
            </a:endParaRPr>
          </a:p>
          <a:p>
            <a:pPr>
              <a:lnSpc>
                <a:spcPct val="120000"/>
              </a:lnSpc>
            </a:pP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00F13E9-9CD2-79F4-5111-7B3E808D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80" y="1255233"/>
            <a:ext cx="4461294" cy="21336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50A327E-3C9F-C57A-67C8-448260607871}"/>
              </a:ext>
            </a:extLst>
          </p:cNvPr>
          <p:cNvSpPr>
            <a:spLocks noGrp="1"/>
          </p:cNvSpPr>
          <p:nvPr/>
        </p:nvSpPr>
        <p:spPr>
          <a:xfrm>
            <a:off x="265312" y="1702998"/>
            <a:ext cx="7023422" cy="18762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dirty="0" smtClean="0">
                <a:ln w="3175" cmpd="sng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boto" pitchFamily="2" charset="0"/>
                <a:ea typeface="Roboto" pitchFamily="2" charset="0"/>
                <a:cs typeface="+mj-lt"/>
              </a:rPr>
              <a:t>Query 6. How many reservations fall on a weekend (no_of_weekend_nights &gt; 0)?</a:t>
            </a:r>
            <a:endParaRPr lang="fr-FR" sz="2400" dirty="0">
              <a:ln w="3175" cmpd="sng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16" name="Espace réservé du contenu 15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63A4A1E9-7B22-6962-F9CB-6A2B1EEBE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39340" y="3764441"/>
            <a:ext cx="2847975" cy="10382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D788098-56E8-86A1-2DE9-DD7A928504B8}"/>
              </a:ext>
            </a:extLst>
          </p:cNvPr>
          <p:cNvSpPr/>
          <p:nvPr/>
        </p:nvSpPr>
        <p:spPr>
          <a:xfrm>
            <a:off x="902106" y="3064894"/>
            <a:ext cx="5295844" cy="1028700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There are 383 reservations made for weekend nights.</a:t>
            </a:r>
          </a:p>
          <a:p>
            <a:endParaRPr lang="fr-FR" sz="16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509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C8BE829-AA37-1ADA-375E-BF2B86E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29" y="1690042"/>
            <a:ext cx="6803297" cy="19050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7. What is the highest and lowest lead time for reservations?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10" name="Espace réservé du contenu 3">
            <a:extLst>
              <a:ext uri="{FF2B5EF4-FFF2-40B4-BE49-F238E27FC236}">
                <a16:creationId xmlns:a16="http://schemas.microsoft.com/office/drawing/2014/main" id="{B3050E11-C72A-6601-F2FF-67D989721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840" y="3537425"/>
            <a:ext cx="3754468" cy="903077"/>
          </a:xfrm>
        </p:spPr>
      </p:pic>
      <p:pic>
        <p:nvPicPr>
          <p:cNvPr id="12" name="Image 11" descr="Une image contenant texte, Police, capture d’écran, algèbre&#10;&#10;Description générée automatiquement">
            <a:extLst>
              <a:ext uri="{FF2B5EF4-FFF2-40B4-BE49-F238E27FC236}">
                <a16:creationId xmlns:a16="http://schemas.microsoft.com/office/drawing/2014/main" id="{A7902D8F-6F11-4D5C-6C64-A249A270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10" y="1442572"/>
            <a:ext cx="4443465" cy="1894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530597-D707-AD57-5667-26687FD01D86}"/>
              </a:ext>
            </a:extLst>
          </p:cNvPr>
          <p:cNvSpPr/>
          <p:nvPr/>
        </p:nvSpPr>
        <p:spPr>
          <a:xfrm>
            <a:off x="849233" y="3047624"/>
            <a:ext cx="5849287" cy="109483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Guest booking behaviors can be inferred from the range of lead times, which ranges between 0 and 443 days.</a:t>
            </a:r>
          </a:p>
        </p:txBody>
      </p:sp>
    </p:spTree>
    <p:extLst>
      <p:ext uri="{BB962C8B-B14F-4D97-AF65-F5344CB8AC3E}">
        <p14:creationId xmlns:p14="http://schemas.microsoft.com/office/powerpoint/2010/main" val="41678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963183E-EEA7-75EC-EE21-D4D9406F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97" y="1695090"/>
            <a:ext cx="6693723" cy="254957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8. What is the most common market segment type for reservations?</a:t>
            </a:r>
            <a:endParaRPr lang="en-US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13" name="Espace réservé du contenu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2356536-B0A0-FEA4-50E3-92D65B19C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1968" y="3429212"/>
            <a:ext cx="3600360" cy="2153901"/>
          </a:xfrm>
          <a:prstGeom prst="rect">
            <a:avLst/>
          </a:prstGeom>
        </p:spPr>
      </p:pic>
      <p:pic>
        <p:nvPicPr>
          <p:cNvPr id="16" name="Image 1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3E14198-D3A6-BC5A-804F-F7FE428E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296" y="851886"/>
            <a:ext cx="4659704" cy="21627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27758D-851F-13A1-E9A8-9E4F7BC5AACF}"/>
              </a:ext>
            </a:extLst>
          </p:cNvPr>
          <p:cNvSpPr/>
          <p:nvPr/>
        </p:nvSpPr>
        <p:spPr>
          <a:xfrm>
            <a:off x="411387" y="3165702"/>
            <a:ext cx="6860769" cy="1340461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The online type has the most reservation types, with a total count of 518.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The majority of individuals prefer to book through the Internet over other methods, such as offline, corporate, complementary, and aviation.</a:t>
            </a:r>
          </a:p>
        </p:txBody>
      </p:sp>
    </p:spTree>
    <p:extLst>
      <p:ext uri="{BB962C8B-B14F-4D97-AF65-F5344CB8AC3E}">
        <p14:creationId xmlns:p14="http://schemas.microsoft.com/office/powerpoint/2010/main" val="368960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A34DDFB-A1BB-6831-C105-DE34FF1CF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49" y="1573470"/>
            <a:ext cx="6638176" cy="227782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9. How many reservations have a booking status of "confirmed"?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10" name="Espace réservé du contenu 3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AA9D7168-45C1-B945-DEA9-AB599F41E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7506" y="4062551"/>
            <a:ext cx="3731643" cy="1051164"/>
          </a:xfrm>
        </p:spPr>
      </p:pic>
      <p:pic>
        <p:nvPicPr>
          <p:cNvPr id="14" name="Image 1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5AA86ED-10D4-A2C0-83A2-76C1CBF5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7" y="1159133"/>
            <a:ext cx="4661348" cy="22698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04C734-0D6E-2A22-068C-85EA77269CEB}"/>
              </a:ext>
            </a:extLst>
          </p:cNvPr>
          <p:cNvSpPr/>
          <p:nvPr/>
        </p:nvSpPr>
        <p:spPr>
          <a:xfrm>
            <a:off x="677641" y="3429000"/>
            <a:ext cx="6504400" cy="1301468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en-US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Our confirmation rate for reservations has reached more than 70%, with 493 out of 700 confirmed. This shows that a significant number of successful reservations have been confirmed.</a:t>
            </a:r>
          </a:p>
        </p:txBody>
      </p:sp>
    </p:spTree>
    <p:extLst>
      <p:ext uri="{BB962C8B-B14F-4D97-AF65-F5344CB8AC3E}">
        <p14:creationId xmlns:p14="http://schemas.microsoft.com/office/powerpoint/2010/main" val="268833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B67AA48-E216-9A49-006C-4B935F06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23" y="1812626"/>
            <a:ext cx="6791115" cy="197688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10. What is the total number of adults and children across all reservations ?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12" name="Espace réservé du contenu 3">
            <a:extLst>
              <a:ext uri="{FF2B5EF4-FFF2-40B4-BE49-F238E27FC236}">
                <a16:creationId xmlns:a16="http://schemas.microsoft.com/office/drawing/2014/main" id="{4FEA0981-CA2A-ADC5-9953-FA7DB74BA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9664" y="3991199"/>
            <a:ext cx="4237615" cy="725338"/>
          </a:xfrm>
        </p:spPr>
      </p:pic>
      <p:pic>
        <p:nvPicPr>
          <p:cNvPr id="15" name="Image 14" descr="Une image contenant texte, capture d’écran, Police, algèbre&#10;&#10;Description générée automatiquement">
            <a:extLst>
              <a:ext uri="{FF2B5EF4-FFF2-40B4-BE49-F238E27FC236}">
                <a16:creationId xmlns:a16="http://schemas.microsoft.com/office/drawing/2014/main" id="{B7BABE6C-92F2-718F-B64B-82EBAF221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286" y="1216100"/>
            <a:ext cx="4658372" cy="22843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34DD1FE-1049-8DE3-8152-DBBBCBEF22CC}"/>
              </a:ext>
            </a:extLst>
          </p:cNvPr>
          <p:cNvSpPr/>
          <p:nvPr/>
        </p:nvSpPr>
        <p:spPr>
          <a:xfrm>
            <a:off x="910462" y="3230189"/>
            <a:ext cx="5947539" cy="1284661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Adult guests are the majority of reservations with 1,316, while children are present in only 69. It's clear that the hotel's primary target audience is adults.</a:t>
            </a:r>
          </a:p>
        </p:txBody>
      </p:sp>
    </p:spTree>
    <p:extLst>
      <p:ext uri="{BB962C8B-B14F-4D97-AF65-F5344CB8AC3E}">
        <p14:creationId xmlns:p14="http://schemas.microsoft.com/office/powerpoint/2010/main" val="55165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DB10FBB-8D98-D5F3-2637-23B7B840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29" y="1765008"/>
            <a:ext cx="6845711" cy="186401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11: What is the average number of weekend nights for reservations involving children?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79DA1-4949-3EE4-04F6-981D69CA27D8}"/>
              </a:ext>
            </a:extLst>
          </p:cNvPr>
          <p:cNvSpPr/>
          <p:nvPr/>
        </p:nvSpPr>
        <p:spPr>
          <a:xfrm>
            <a:off x="488729" y="3517381"/>
            <a:ext cx="6745390" cy="1231823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The majority of child-related reservations are for a one-night stay on weekends, Families tend to choose to stay at the hotel on weekends, possibly due to the availability of appropriate entertainment options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6AA4BEA-DC83-4B85-BEE2-BBA10BBB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109" y="3960613"/>
            <a:ext cx="2469666" cy="788591"/>
          </a:xfrm>
          <a:prstGeom prst="rect">
            <a:avLst/>
          </a:prstGeom>
        </p:spPr>
      </p:pic>
      <p:pic>
        <p:nvPicPr>
          <p:cNvPr id="14" name="Image 13" descr="Une image contenant texte, capture d’écran, Police">
            <a:extLst>
              <a:ext uri="{FF2B5EF4-FFF2-40B4-BE49-F238E27FC236}">
                <a16:creationId xmlns:a16="http://schemas.microsoft.com/office/drawing/2014/main" id="{76830356-A8BA-29A0-9651-26DFD30B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84" y="1467389"/>
            <a:ext cx="4824032" cy="19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7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7A32E4B-976E-2FE6-8F7F-0F31CB88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640185"/>
            <a:ext cx="6816725" cy="19050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12: how many reservations were made in each month of the year?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7934EE-81A1-BB5A-DB87-8BE1227530EF}"/>
              </a:ext>
            </a:extLst>
          </p:cNvPr>
          <p:cNvSpPr/>
          <p:nvPr/>
        </p:nvSpPr>
        <p:spPr>
          <a:xfrm>
            <a:off x="312738" y="3429000"/>
            <a:ext cx="6941702" cy="1641178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It's clear that October is the most popular month for reservations, with 103 total reservations, followed by June with 84 and September with 80.   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January had the fewest reservations, totaling only 11, indicating a quieter period.</a:t>
            </a:r>
          </a:p>
        </p:txBody>
      </p:sp>
      <p:pic>
        <p:nvPicPr>
          <p:cNvPr id="15" name="Espace réservé du contenu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E4EBDD4A-3078-47EB-5906-82E709EFB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713" y="3827836"/>
            <a:ext cx="2969229" cy="2747513"/>
          </a:xfrm>
        </p:spPr>
      </p:pic>
      <p:pic>
        <p:nvPicPr>
          <p:cNvPr id="16" name="Image 15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266A0F51-0360-F030-1A3C-0933DC95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982305"/>
            <a:ext cx="4476750" cy="25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7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83AF26D-997D-FA36-D5C0-792C7FAC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2" y="1659148"/>
            <a:ext cx="6964285" cy="299857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13: What is the average number of nights (both weekend and weekday) spent by guests for each room type?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25E688-ADA6-69E6-9BF2-8EBFDEE7C7C4}"/>
              </a:ext>
            </a:extLst>
          </p:cNvPr>
          <p:cNvSpPr/>
          <p:nvPr/>
        </p:nvSpPr>
        <p:spPr>
          <a:xfrm>
            <a:off x="519256" y="3653154"/>
            <a:ext cx="6570451" cy="1004572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  <a:b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</a:br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Room Type 4 guests generally spend an average of 3 nights, while Room Type 2 guests usually spend just 2 nights.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930" y="4479443"/>
            <a:ext cx="4382794" cy="18356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569" y="921046"/>
            <a:ext cx="4583517" cy="30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6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9D07CC7-902A-B3D8-8E21-1CD952F3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435187"/>
            <a:ext cx="6757987" cy="19050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14: for reservations involving children, what is the most common room type, and what is the average price for that room type?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10" name="Espace réservé du contenu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D87F263-268F-6742-EEBD-A6835909B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7221" y="976413"/>
            <a:ext cx="3942961" cy="3574963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889C56F-9AEB-38D5-04BD-7DDC97F5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474" y="4865701"/>
            <a:ext cx="3853708" cy="9317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FE8586-5B8C-2F76-8265-F71EAA9520B6}"/>
              </a:ext>
            </a:extLst>
          </p:cNvPr>
          <p:cNvSpPr/>
          <p:nvPr/>
        </p:nvSpPr>
        <p:spPr>
          <a:xfrm>
            <a:off x="670721" y="3429000"/>
            <a:ext cx="6330154" cy="1436701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  <a:b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</a:br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Room Type 1 is the top choice for bookings with children, with an average room rate of $123.12. It's possible that this type of room attracts more children, or that children have a natural preference for the first number</a:t>
            </a:r>
          </a:p>
        </p:txBody>
      </p:sp>
    </p:spTree>
    <p:extLst>
      <p:ext uri="{BB962C8B-B14F-4D97-AF65-F5344CB8AC3E}">
        <p14:creationId xmlns:p14="http://schemas.microsoft.com/office/powerpoint/2010/main" val="18747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B851209-327C-96F5-E7FD-44E0262D4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35" y="1763421"/>
            <a:ext cx="6866973" cy="17765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15: find the market segment type that generates the highest average price per room.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4" name="Espace réservé du contenu 3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64135E33-D52D-E558-03FD-EFCB30C6C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6689" y="4572942"/>
            <a:ext cx="4233862" cy="1011827"/>
          </a:xfr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08507B4-8D40-F5A5-6DE2-453C4B61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948" y="1414463"/>
            <a:ext cx="4617052" cy="2697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DB5F06-6E0E-2D2B-EF12-294BC7D041DD}"/>
              </a:ext>
            </a:extLst>
          </p:cNvPr>
          <p:cNvSpPr/>
          <p:nvPr/>
        </p:nvSpPr>
        <p:spPr>
          <a:xfrm>
            <a:off x="873917" y="3425710"/>
            <a:ext cx="5697607" cy="937268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The highest average room price is generated by aviation bookings, with 110.</a:t>
            </a:r>
          </a:p>
        </p:txBody>
      </p:sp>
    </p:spTree>
    <p:extLst>
      <p:ext uri="{BB962C8B-B14F-4D97-AF65-F5344CB8AC3E}">
        <p14:creationId xmlns:p14="http://schemas.microsoft.com/office/powerpoint/2010/main" val="363647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41A35-C8A8-C1AE-7E8B-D00EB7CB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-214313"/>
            <a:ext cx="9905998" cy="1905000"/>
          </a:xfrm>
        </p:spPr>
        <p:txBody>
          <a:bodyPr/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summery of project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B32B92-08B1-0E32-ECF8-79A99745A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282" y="738187"/>
            <a:ext cx="9905998" cy="3124201"/>
          </a:xfrm>
        </p:spPr>
        <p:txBody>
          <a:bodyPr/>
          <a:lstStyle/>
          <a:p>
            <a:r>
              <a:rPr lang="en-US" dirty="0"/>
              <a:t>The hotel industry relies on data to make well-informed decisions and elevate the guest </a:t>
            </a:r>
            <a:r>
              <a:rPr lang="en-US" dirty="0" smtClean="0"/>
              <a:t>experience. The </a:t>
            </a:r>
            <a:r>
              <a:rPr lang="en-US" dirty="0"/>
              <a:t>goal of this project is to uncover insights into guest preferences, booking patterns, and other critical factors that impact hotel operations by analyzing a comprehensive dataset of hotel reservations. Our plan is to rely on SQL to query and analyze the data, answering specific questions and generating meaningful conclusions from the dataset.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13" y="3781427"/>
            <a:ext cx="2495546" cy="2495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33" y="3779044"/>
            <a:ext cx="2495547" cy="2495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57" y="3781427"/>
            <a:ext cx="2495546" cy="2495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5" y="3781427"/>
            <a:ext cx="2495546" cy="2495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191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Untitled video - Made with Clipchamp (3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61" y="0"/>
            <a:ext cx="12193161" cy="6858000"/>
          </a:xfrm>
        </p:spPr>
      </p:pic>
    </p:spTree>
    <p:extLst>
      <p:ext uri="{BB962C8B-B14F-4D97-AF65-F5344CB8AC3E}">
        <p14:creationId xmlns:p14="http://schemas.microsoft.com/office/powerpoint/2010/main" val="206195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7038" y="0"/>
            <a:ext cx="9905998" cy="1905000"/>
          </a:xfrm>
        </p:spPr>
        <p:txBody>
          <a:bodyPr/>
          <a:lstStyle/>
          <a:p>
            <a:r>
              <a:rPr lang="en-US" dirty="0"/>
              <a:t>Dataset Details:</a:t>
            </a:r>
            <a:br>
              <a:rPr lang="en-US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651" y="1147763"/>
            <a:ext cx="10260012" cy="5295900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The 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dataset includes the following columns: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Booking_ID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A unique identifier for each hotel reservation.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no_of_adults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number of adults in the reservation.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no_of_children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number of children in the reservation.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no_of_weekend_nights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number of nights in the reservation that fall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on weekends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no_of_week_nights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number of nights in the reservation that fall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on weekdays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type_of_meal_plan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meal plan chosen by the guests.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room_type_reserved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type of room reserved by the guests.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lead_time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number of days between booking and arrival.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arrival_date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date of arrival.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market_segment_type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market segment to which the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reservation belongs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.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avg_price_per_room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: The average price per room in the reservation.</a:t>
            </a:r>
            <a:endParaRPr lang="fr-FR" sz="18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7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479" y="609600"/>
            <a:ext cx="9905998" cy="819150"/>
          </a:xfrm>
        </p:spPr>
        <p:txBody>
          <a:bodyPr/>
          <a:lstStyle/>
          <a:p>
            <a:r>
              <a:rPr lang="fr-FR" dirty="0" smtClean="0"/>
              <a:t>The overall dataset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79" y="3587850"/>
            <a:ext cx="10371932" cy="2787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87" y="1889244"/>
            <a:ext cx="3016251" cy="123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1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426C9B2-90BE-6E0D-8370-CDE8B242D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0" y="1930724"/>
            <a:ext cx="7316644" cy="1498276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fr-FR" sz="2400" cap="none" dirty="0" smtClean="0">
                <a:ln w="3175" cmpd="sng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boto" pitchFamily="2" charset="0"/>
                <a:ea typeface="Roboto" pitchFamily="2" charset="0"/>
                <a:cs typeface="+mj-lt"/>
              </a:rPr>
              <a:t>Query1: what is the total number of reservations in the </a:t>
            </a:r>
            <a:r>
              <a:rPr lang="en-CA" sz="2400" cap="none" dirty="0" smtClean="0">
                <a:ln w="3175" cmpd="sng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boto" pitchFamily="2" charset="0"/>
                <a:ea typeface="Roboto" pitchFamily="2" charset="0"/>
                <a:cs typeface="+mj-lt"/>
              </a:rPr>
              <a:t>dataset</a:t>
            </a:r>
            <a:r>
              <a:rPr lang="fr-FR" sz="2400" cap="none" dirty="0" smtClean="0">
                <a:ln w="3175" cmpd="sng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boto" pitchFamily="2" charset="0"/>
                <a:ea typeface="Roboto" pitchFamily="2" charset="0"/>
                <a:cs typeface="+mj-lt"/>
              </a:rPr>
              <a:t>?</a:t>
            </a:r>
          </a:p>
          <a:p>
            <a:endParaRPr lang="fr-FR" sz="1600" dirty="0">
              <a:ea typeface="Meiryo"/>
            </a:endParaRPr>
          </a:p>
        </p:txBody>
      </p:sp>
      <p:pic>
        <p:nvPicPr>
          <p:cNvPr id="9" name="Image 8" descr="Une image contenant texte, capture d’écran, Police, blanc&#10;&#10;Description générée automatiquement">
            <a:extLst>
              <a:ext uri="{FF2B5EF4-FFF2-40B4-BE49-F238E27FC236}">
                <a16:creationId xmlns:a16="http://schemas.microsoft.com/office/drawing/2014/main" id="{C288C400-B4BF-E20E-7974-BD6D5570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55" y="1434696"/>
            <a:ext cx="4838319" cy="1901404"/>
          </a:xfrm>
          <a:prstGeom prst="rect">
            <a:avLst/>
          </a:prstGeom>
        </p:spPr>
      </p:pic>
      <p:pic>
        <p:nvPicPr>
          <p:cNvPr id="10" name="Image 9" descr="Une image contenant texte, Police, capture d’écran, Rectangle&#10;&#10;Description générée automatiquement">
            <a:extLst>
              <a:ext uri="{FF2B5EF4-FFF2-40B4-BE49-F238E27FC236}">
                <a16:creationId xmlns:a16="http://schemas.microsoft.com/office/drawing/2014/main" id="{8C88BFDF-C1F6-D52A-0BE1-27AF1F999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3844008"/>
            <a:ext cx="2411320" cy="97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1D8549-D1B3-F1FF-C53F-BB2CE602A591}"/>
              </a:ext>
            </a:extLst>
          </p:cNvPr>
          <p:cNvSpPr/>
          <p:nvPr/>
        </p:nvSpPr>
        <p:spPr>
          <a:xfrm>
            <a:off x="1121698" y="3438409"/>
            <a:ext cx="4911639" cy="89139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700 </a:t>
            </a:r>
            <a:r>
              <a:rPr lang="en-CA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reservations</a:t>
            </a:r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 are present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1410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752A377-8481-5357-765B-E2934D20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31" y="1854618"/>
            <a:ext cx="7036094" cy="367590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2 : which meal plan is the most popular among </a:t>
            </a:r>
            <a:r>
              <a:rPr lang="fr-FR" sz="2400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guests</a:t>
            </a: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?</a:t>
            </a:r>
            <a:b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</a:br>
            <a:endParaRPr lang="fr-FR" sz="2400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0CBA3A-4062-5702-F173-3478117E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890" y="3895820"/>
            <a:ext cx="3124929" cy="789702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97150D3-9221-4794-7D39-36C49F1E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795" y="1246890"/>
            <a:ext cx="4617066" cy="2010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907CFC-3820-D1D4-1BAE-A5E4FFD9683A}"/>
              </a:ext>
            </a:extLst>
          </p:cNvPr>
          <p:cNvSpPr/>
          <p:nvPr/>
        </p:nvSpPr>
        <p:spPr>
          <a:xfrm>
            <a:off x="905635" y="3467195"/>
            <a:ext cx="5725885" cy="944238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Meal Plan 1 is the most commonly chosen choice by </a:t>
            </a:r>
            <a:r>
              <a:rPr lang="fr-FR" sz="16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guests with count of 527.</a:t>
            </a:r>
            <a:endParaRPr lang="fr-FR" sz="16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73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275F245-8440-FF4C-85DA-6296A006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1" y="1902382"/>
            <a:ext cx="7200900" cy="125587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3: What is the average price per room for reservations involving children?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7" name="Espace réservé du contenu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336872D-1F94-B8D6-E6F0-8ABDCB27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347" y="4348833"/>
            <a:ext cx="3931295" cy="1019918"/>
          </a:xfrm>
          <a:prstGeom prst="rect">
            <a:avLst/>
          </a:prstGeom>
        </p:spPr>
      </p:pic>
      <p:pic>
        <p:nvPicPr>
          <p:cNvPr id="8" name="Image 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3172CC2-A245-7DAC-5F0E-B5FAAD34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7" y="1372374"/>
            <a:ext cx="4657344" cy="23158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313E89-EE41-FF6F-51D2-88880346D1A5}"/>
              </a:ext>
            </a:extLst>
          </p:cNvPr>
          <p:cNvSpPr/>
          <p:nvPr/>
        </p:nvSpPr>
        <p:spPr>
          <a:xfrm>
            <a:off x="693555" y="3429000"/>
            <a:ext cx="5950133" cy="1253542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The average room rate for bookings including one child is 131, while the average rate for bookings with two children is 82.</a:t>
            </a:r>
          </a:p>
        </p:txBody>
      </p:sp>
    </p:spTree>
    <p:extLst>
      <p:ext uri="{BB962C8B-B14F-4D97-AF65-F5344CB8AC3E}">
        <p14:creationId xmlns:p14="http://schemas.microsoft.com/office/powerpoint/2010/main" val="98967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CF0A09-338A-7726-1473-78031F289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53" y="1800602"/>
            <a:ext cx="6904321" cy="145694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fr-FR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4. How many reservations were made for the year 20XX (replace XX with the desired year)?</a:t>
            </a:r>
            <a:endParaRPr lang="fr-FR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E6331A1-7512-61C2-9028-A3BE78CA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720" y="4086046"/>
            <a:ext cx="2728429" cy="666376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94803257-CEC5-B8AC-3827-3A18E69F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6" y="1134286"/>
            <a:ext cx="4657344" cy="22947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58BB49-F756-9443-F764-8A5654AAF1A1}"/>
              </a:ext>
            </a:extLst>
          </p:cNvPr>
          <p:cNvSpPr/>
          <p:nvPr/>
        </p:nvSpPr>
        <p:spPr>
          <a:xfrm>
            <a:off x="1201494" y="3656450"/>
            <a:ext cx="4770682" cy="859191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 </a:t>
            </a:r>
          </a:p>
          <a:p>
            <a:r>
              <a:rPr lang="fr-FR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27 reservations were made in 2017</a:t>
            </a:r>
          </a:p>
        </p:txBody>
      </p:sp>
    </p:spTree>
    <p:extLst>
      <p:ext uri="{BB962C8B-B14F-4D97-AF65-F5344CB8AC3E}">
        <p14:creationId xmlns:p14="http://schemas.microsoft.com/office/powerpoint/2010/main" val="33546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E6252-FB03-9A4D-F81E-86C04EF7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02" y="1538288"/>
            <a:ext cx="6675735" cy="19050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+mj-lt"/>
              </a:rPr>
              <a:t>Query 5. What is the most commonly booked room type?</a:t>
            </a:r>
            <a:endParaRPr lang="en-US" sz="2400" cap="none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D198BB-B258-6407-5CA5-3967CC864F97}"/>
              </a:ext>
            </a:extLst>
          </p:cNvPr>
          <p:cNvSpPr/>
          <p:nvPr/>
        </p:nvSpPr>
        <p:spPr>
          <a:xfrm>
            <a:off x="958125" y="3040702"/>
            <a:ext cx="5903497" cy="1099264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  <a:effectLst>
            <a:softEdge rad="127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Insights:</a:t>
            </a:r>
          </a:p>
          <a:p>
            <a:r>
              <a:rPr lang="en-US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lt"/>
              </a:rPr>
              <a:t>The Room_Type 1 is the most popular choice for guests when making their reservations.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3226E2-B1EA-4895-B140-7260E9FA3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Espace réservé du contenu 3" descr="Une image contenant texte, Police, capture d’écran, nombre&#10;&#10;Description générée automatiquement">
            <a:extLst>
              <a:ext uri="{FF2B5EF4-FFF2-40B4-BE49-F238E27FC236}">
                <a16:creationId xmlns:a16="http://schemas.microsoft.com/office/drawing/2014/main" id="{16D92E99-CF8F-8B37-F3AD-0800FEDC7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8367" y="3705161"/>
            <a:ext cx="3111608" cy="2440401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DA9CF57-E456-FE91-F3B1-DD95711F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496" y="1231132"/>
            <a:ext cx="4098129" cy="22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0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</TotalTime>
  <Words>861</Words>
  <Application>Microsoft Office PowerPoint</Application>
  <PresentationFormat>Grand écran</PresentationFormat>
  <Paragraphs>64</Paragraphs>
  <Slides>20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Meiryo</vt:lpstr>
      <vt:lpstr>Roboto</vt:lpstr>
      <vt:lpstr>Mesh</vt:lpstr>
      <vt:lpstr>Hotel Reservation Analysis</vt:lpstr>
      <vt:lpstr>the summery of project</vt:lpstr>
      <vt:lpstr>Dataset Details: </vt:lpstr>
      <vt:lpstr>The overall dataset</vt:lpstr>
      <vt:lpstr>Présentation PowerPoint</vt:lpstr>
      <vt:lpstr>Query 2 : which meal plan is the most popular among guests? </vt:lpstr>
      <vt:lpstr>Query 3: What is the average price per room for reservations involving children?</vt:lpstr>
      <vt:lpstr>Query 4. How many reservations were made for the year 20XX (replace XX with the desired year)?</vt:lpstr>
      <vt:lpstr>Query 5. What is the most commonly booked room type?</vt:lpstr>
      <vt:lpstr>Présentation PowerPoint</vt:lpstr>
      <vt:lpstr>Query 7. What is the highest and lowest lead time for reservations?</vt:lpstr>
      <vt:lpstr>Query 8. What is the most common market segment type for reservations?</vt:lpstr>
      <vt:lpstr>Query 9. How many reservations have a booking status of "confirmed"?</vt:lpstr>
      <vt:lpstr>Query 10. What is the total number of adults and children across all reservations ?</vt:lpstr>
      <vt:lpstr>Query 11: What is the average number of weekend nights for reservations involving children?</vt:lpstr>
      <vt:lpstr>Query 12: how many reservations were made in each month of the year?</vt:lpstr>
      <vt:lpstr>Query 13: What is the average number of nights (both weekend and weekday) spent by guests for each room type?</vt:lpstr>
      <vt:lpstr>Query 14: for reservations involving children, what is the most common room type, and what is the average price for that room type?</vt:lpstr>
      <vt:lpstr>Query 15: find the market segment type that generates the highest average price per room.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haddeji abderrahim</cp:lastModifiedBy>
  <cp:revision>409</cp:revision>
  <dcterms:created xsi:type="dcterms:W3CDTF">2024-06-11T21:31:15Z</dcterms:created>
  <dcterms:modified xsi:type="dcterms:W3CDTF">2024-06-26T18:26:37Z</dcterms:modified>
</cp:coreProperties>
</file>